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74" r:id="rId2"/>
    <p:sldId id="337" r:id="rId3"/>
    <p:sldId id="259" r:id="rId4"/>
    <p:sldId id="358" r:id="rId5"/>
    <p:sldId id="361" r:id="rId6"/>
    <p:sldId id="360" r:id="rId7"/>
    <p:sldId id="339" r:id="rId8"/>
    <p:sldId id="262" r:id="rId9"/>
    <p:sldId id="338" r:id="rId10"/>
    <p:sldId id="328" r:id="rId11"/>
    <p:sldId id="362" r:id="rId12"/>
    <p:sldId id="285" r:id="rId13"/>
    <p:sldId id="266" r:id="rId14"/>
    <p:sldId id="352" r:id="rId15"/>
    <p:sldId id="268" r:id="rId16"/>
    <p:sldId id="269" r:id="rId17"/>
    <p:sldId id="357" r:id="rId18"/>
    <p:sldId id="279" r:id="rId19"/>
    <p:sldId id="363" r:id="rId20"/>
    <p:sldId id="278" r:id="rId21"/>
    <p:sldId id="280" r:id="rId22"/>
    <p:sldId id="298" r:id="rId23"/>
    <p:sldId id="270" r:id="rId24"/>
    <p:sldId id="292" r:id="rId25"/>
    <p:sldId id="354" r:id="rId26"/>
    <p:sldId id="334" r:id="rId27"/>
    <p:sldId id="353" r:id="rId28"/>
    <p:sldId id="288" r:id="rId29"/>
    <p:sldId id="290" r:id="rId30"/>
    <p:sldId id="291" r:id="rId31"/>
    <p:sldId id="293" r:id="rId32"/>
    <p:sldId id="286" r:id="rId33"/>
    <p:sldId id="295" r:id="rId34"/>
    <p:sldId id="351" r:id="rId35"/>
    <p:sldId id="323" r:id="rId36"/>
    <p:sldId id="340" r:id="rId37"/>
    <p:sldId id="350" r:id="rId38"/>
    <p:sldId id="341" r:id="rId39"/>
    <p:sldId id="277" r:id="rId40"/>
    <p:sldId id="349" r:id="rId41"/>
    <p:sldId id="359" r:id="rId42"/>
    <p:sldId id="348" r:id="rId43"/>
    <p:sldId id="297" r:id="rId44"/>
    <p:sldId id="276" r:id="rId45"/>
    <p:sldId id="356" r:id="rId46"/>
    <p:sldId id="335" r:id="rId47"/>
    <p:sldId id="336" r:id="rId48"/>
    <p:sldId id="306" r:id="rId49"/>
    <p:sldId id="296" r:id="rId50"/>
    <p:sldId id="263" r:id="rId51"/>
    <p:sldId id="329" r:id="rId52"/>
    <p:sldId id="330" r:id="rId53"/>
    <p:sldId id="331" r:id="rId54"/>
    <p:sldId id="332" r:id="rId55"/>
    <p:sldId id="333" r:id="rId56"/>
    <p:sldId id="308" r:id="rId57"/>
    <p:sldId id="322" r:id="rId58"/>
    <p:sldId id="287" r:id="rId59"/>
    <p:sldId id="321" r:id="rId60"/>
    <p:sldId id="282" r:id="rId61"/>
    <p:sldId id="271" r:id="rId62"/>
    <p:sldId id="294" r:id="rId63"/>
    <p:sldId id="257" r:id="rId64"/>
    <p:sldId id="284" r:id="rId65"/>
    <p:sldId id="281" r:id="rId66"/>
    <p:sldId id="273"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42" r:id="rId80"/>
    <p:sldId id="343" r:id="rId81"/>
    <p:sldId id="344" r:id="rId82"/>
    <p:sldId id="345" r:id="rId83"/>
    <p:sldId id="346" r:id="rId84"/>
    <p:sldId id="347" r:id="rId8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72" autoAdjust="0"/>
    <p:restoredTop sz="42640" autoAdjust="0"/>
  </p:normalViewPr>
  <p:slideViewPr>
    <p:cSldViewPr snapToGrid="0">
      <p:cViewPr>
        <p:scale>
          <a:sx n="75" d="100"/>
          <a:sy n="75" d="100"/>
        </p:scale>
        <p:origin x="492" y="65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______9.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______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___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______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1.2</c:v>
                  </c:pt>
                  <c:pt idx="2">
                    <c:v>10.8</c:v>
                  </c:pt>
                </c:numCache>
              </c:numRef>
            </c:plus>
            <c:minus>
              <c:numRef>
                <c:f>Sheet1!$F$2:$F$4</c:f>
                <c:numCache>
                  <c:formatCode>General</c:formatCode>
                  <c:ptCount val="3"/>
                  <c:pt idx="0">
                    <c:v>0</c:v>
                  </c:pt>
                  <c:pt idx="1">
                    <c:v>5</c:v>
                  </c:pt>
                  <c:pt idx="2">
                    <c:v>18.3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6578-4549-917F-162318C48BBF}"/>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4</c:v>
                  </c:pt>
                  <c:pt idx="2">
                    <c:v>3.3</c:v>
                  </c:pt>
                </c:numCache>
              </c:numRef>
            </c:plus>
            <c:minus>
              <c:numRef>
                <c:f>Sheet1!$G$2:$G$4</c:f>
                <c:numCache>
                  <c:formatCode>General</c:formatCode>
                  <c:ptCount val="3"/>
                  <c:pt idx="0">
                    <c:v>0</c:v>
                  </c:pt>
                  <c:pt idx="1">
                    <c:v>16</c:v>
                  </c:pt>
                  <c:pt idx="2">
                    <c:v>13.4</c:v>
                  </c:pt>
                </c:numCache>
              </c:numRef>
            </c:minus>
            <c:spPr>
              <a:noFill/>
              <a:ln w="38100" cap="flat" cmpd="sng" algn="ctr">
                <a:solidFill>
                  <a:schemeClr val="tx1"/>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6578-4549-917F-162318C48BBF}"/>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93.799999999999997</cx:pt>
          <cx:pt idx="9">100</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80</cx:pt>
          <cx:pt idx="7">100</cx:pt>
          <cx:pt idx="8">100</cx:pt>
          <cx:pt idx="9">100</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分岐網羅率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C1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96.200000000000003</cx:pt>
          <cx:pt idx="9">100</cx:pt>
          <cx:pt idx="10">90.900000000000006</cx:pt>
          <cx:pt idx="11">100</cx:pt>
          <cx:pt idx="12">93.900000000000006</cx:pt>
          <cx:pt idx="13">100</cx:pt>
          <cx:pt idx="14">96.099999999999994</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86.700000000000003</cx:pt>
          <cx:pt idx="7">100</cx:pt>
          <cx:pt idx="8">100</cx:pt>
          <cx:pt idx="9">100</cx:pt>
          <cx:pt idx="10">100</cx:pt>
          <cx:pt idx="11">100</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命令網羅率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C0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0.8</c:v>
                  </c:pt>
                  <c:pt idx="2">
                    <c:v>3.8</c:v>
                  </c:pt>
                </c:numCache>
              </c:numRef>
            </c:plus>
            <c:minus>
              <c:numRef>
                <c:f>Sheet1!$F$2:$F$4</c:f>
                <c:numCache>
                  <c:formatCode>General</c:formatCode>
                  <c:ptCount val="3"/>
                  <c:pt idx="0">
                    <c:v>0</c:v>
                  </c:pt>
                  <c:pt idx="1">
                    <c:v>3</c:v>
                  </c:pt>
                  <c:pt idx="2">
                    <c:v>5.3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94AD-429C-84B4-21F7D6723D35}"/>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2.7</c:v>
                  </c:pt>
                  <c:pt idx="2">
                    <c:v>0</c:v>
                  </c:pt>
                </c:numCache>
              </c:numRef>
            </c:plus>
            <c:minus>
              <c:numRef>
                <c:f>Sheet1!$G$2:$G$4</c:f>
                <c:numCache>
                  <c:formatCode>General</c:formatCode>
                  <c:ptCount val="3"/>
                  <c:pt idx="0">
                    <c:v>0</c:v>
                  </c:pt>
                  <c:pt idx="1">
                    <c:v>10.6</c:v>
                  </c:pt>
                  <c:pt idx="2">
                    <c:v>0</c:v>
                  </c:pt>
                </c:numCache>
              </c:numRef>
            </c:minus>
            <c:spPr>
              <a:noFill/>
              <a:ln w="38100" cap="flat" cmpd="sng" algn="ctr">
                <a:solidFill>
                  <a:schemeClr val="tx2">
                    <a:lumMod val="50000"/>
                  </a:schemeClr>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94AD-429C-84B4-21F7D6723D35}"/>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710" b="1" dirty="0" smtClean="0"/>
                  <a:t>タスク完了までの時間</a:t>
                </a:r>
                <a:r>
                  <a:rPr lang="en-US" altLang="ja-JP" sz="1710" b="1" dirty="0" smtClean="0"/>
                  <a:t> [min]</a:t>
                </a:r>
                <a:endParaRPr lang="ja-JP" sz="171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73487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b="1" dirty="0" smtClean="0"/>
              <a:t>順位付けの方法として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endParaRPr kumimoji="1" lang="en-US" altLang="ja-JP" u="sng" dirty="0" smtClean="0"/>
          </a:p>
          <a:p>
            <a:endParaRPr kumimoji="1" lang="en-US" altLang="ja-JP" dirty="0" smtClean="0"/>
          </a:p>
          <a:p>
            <a:r>
              <a:rPr kumimoji="1" lang="ja-JP" altLang="en-US" dirty="0" smtClean="0"/>
              <a:t>以前の調査結果で、類似度が高いほどテストコードを再利用できる可能性が高いことが分かっており、この結果を基に類似度を要素として選んでいます。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テストスメルを順位付けの要素に用いることで、より品質の高いテストコードを開発者に推薦します。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en-US" altLang="ja-JP" dirty="0" err="1" smtClean="0"/>
              <a:t>SuiteRec</a:t>
            </a:r>
            <a:r>
              <a:rPr kumimoji="1" lang="ja-JP" altLang="en-US" dirty="0" smtClean="0"/>
              <a:t>ではこれらの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は、テストコードの作成支援に関する実験ということで、被験者による実験を行いました。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ただ、本発表では、時間の都合上、評価実験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b="1" dirty="0" smtClean="0"/>
              <a:t>実験後の被験者に</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指標として、作成したテストコードが十分に網羅して実行できているかを測定するカバレッジが高いということは、重要です．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テストスメルの数が少なく品質の高いテストコードを作成できるかを</a:t>
            </a:r>
            <a:endParaRPr kumimoji="1" lang="en-US" altLang="ja-JP" dirty="0" smtClean="0"/>
          </a:p>
          <a:p>
            <a:pPr marL="0" indent="0">
              <a:buFont typeface="Arial" panose="020B0604020202020204" pitchFamily="34" charset="0"/>
              <a:buNone/>
            </a:pPr>
            <a:r>
              <a:rPr kumimoji="1" lang="ja-JP" altLang="en-US" dirty="0" smtClean="0"/>
              <a:t>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の利用によって、開発者のテストコード作成タスクの認識にどう影響するかをアンケート調査を実施して明らかにしていきます。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3058119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190163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で、ソフトウェアテストはソフトウェアの不具合を検出して、それを修正することでソフトウェアの品質を向上させることを、目的として行われます。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この図から分かるようにすべてのタスクにおいて、</a:t>
            </a:r>
            <a:r>
              <a:rPr kumimoji="1" lang="en-US" altLang="ja-JP" dirty="0" err="1" smtClean="0"/>
              <a:t>SuiteRec</a:t>
            </a:r>
            <a:r>
              <a:rPr kumimoji="1" lang="ja-JP" altLang="en-US" dirty="0" smtClean="0"/>
              <a:t>を使用した場合は、手作業の場合と比べて、検出されたテストスメルの数が少ないことが分かります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一方で、手作業の場合は、全体として</a:t>
            </a:r>
            <a:r>
              <a:rPr kumimoji="1" lang="en-US" altLang="ja-JP" dirty="0" smtClean="0"/>
              <a:t>5</a:t>
            </a:r>
            <a:r>
              <a:rPr kumimoji="1" lang="ja-JP" altLang="en-US" dirty="0" smtClean="0"/>
              <a:t>倍以上テストスメル含んでいました。</a:t>
            </a:r>
            <a:endParaRPr kumimoji="1" lang="en-US" altLang="ja-JP" dirty="0" smtClean="0"/>
          </a:p>
          <a:p>
            <a:endParaRPr kumimoji="1" lang="en-US" altLang="ja-JP" dirty="0" smtClean="0"/>
          </a:p>
          <a:p>
            <a:r>
              <a:rPr kumimoji="1" lang="ja-JP" altLang="en-US" dirty="0" smtClean="0"/>
              <a:t>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この結果は、</a:t>
            </a:r>
            <a:r>
              <a:rPr kumimoji="1" lang="en-US" altLang="ja-JP" b="1" dirty="0" err="1" smtClean="0"/>
              <a:t>SuiteRec</a:t>
            </a:r>
            <a:r>
              <a:rPr kumimoji="1" lang="ja-JP" altLang="en-US" b="1" dirty="0" smtClean="0"/>
              <a:t>によって推薦されたテストコードがテスト項目を考える上で参考となり、テストコード作成が容易に感じた可能性があります。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305528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765017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508250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433101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5554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79</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80</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81</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のプロダクションコードが格納されたソースコードデータベース内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82</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83</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84</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そこで、類似コード片からテストコードを検索するために、対象コードとテストコードをこのように</a:t>
            </a:r>
            <a:r>
              <a:rPr kumimoji="1" lang="en-US" altLang="ja-JP" dirty="0" smtClean="0"/>
              <a:t>3</a:t>
            </a:r>
            <a:r>
              <a:rPr kumimoji="1" lang="ja-JP" altLang="en-US" dirty="0" smtClean="0"/>
              <a:t>つフェーズを踏んで対応付けを行います。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endParaRPr kumimoji="1" lang="en-US" altLang="ja-JP" dirty="0" smtClean="0"/>
          </a:p>
          <a:p>
            <a:endParaRPr kumimoji="1" lang="en-US" altLang="ja-JP" dirty="0" smtClean="0"/>
          </a:p>
          <a:p>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では、テストコード内のメソッド呼び出しを確認します。一般に、単体テストでは、このようにテストコード内で、対象メソッドを呼び出して実行します。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chart" Target="../charts/chart11.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chart" Target="../charts/char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838200" y="6040632"/>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595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035416" y="2408536"/>
            <a:ext cx="516473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テストスメルの例</a:t>
            </a:r>
            <a:r>
              <a:rPr lang="en-US" altLang="ja-JP" sz="2000"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Assertion </a:t>
            </a:r>
            <a:r>
              <a:rPr lang="en-US" altLang="ja-JP" sz="2000" b="1" dirty="0" smtClean="0">
                <a:latin typeface="メイリオ" panose="020B0604030504040204" pitchFamily="50" charset="-128"/>
                <a:ea typeface="メイリオ" panose="020B0604030504040204" pitchFamily="50" charset="-128"/>
              </a:rPr>
              <a:t>Roulette</a:t>
            </a:r>
            <a:endParaRPr lang="en-US" altLang="ja-JP" sz="2000"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38991" y="2754245"/>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40380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815208"/>
            <a:ext cx="445604" cy="445604"/>
          </a:xfrm>
          <a:prstGeom prst="rect">
            <a:avLst/>
          </a:prstGeom>
        </p:spPr>
      </p:pic>
      <p:sp>
        <p:nvSpPr>
          <p:cNvPr id="2" name="テキスト ボックス 1"/>
          <p:cNvSpPr txBox="1"/>
          <p:nvPr/>
        </p:nvSpPr>
        <p:spPr>
          <a:xfrm>
            <a:off x="1191043" y="5137732"/>
            <a:ext cx="5076407" cy="646331"/>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文が存在するとテストメソッドが失敗した時、原因を特定するのが困難</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2225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テストコードの作成支援に関する実験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推薦されるテストコードの順位付けに関する実験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と手作業の場合で、被験者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11" name="コンテンツ プレースホルダー 9"/>
          <p:cNvGraphicFramePr>
            <a:graphicFrameLocks/>
          </p:cNvGraphicFramePr>
          <p:nvPr>
            <p:extLst>
              <p:ext uri="{D42A27DB-BD31-4B8C-83A1-F6EECF244321}">
                <p14:modId xmlns:p14="http://schemas.microsoft.com/office/powerpoint/2010/main" val="2246411655"/>
              </p:ext>
            </p:extLst>
          </p:nvPr>
        </p:nvGraphicFramePr>
        <p:xfrm>
          <a:off x="6139321" y="1434964"/>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029847692"/>
              </p:ext>
            </p:extLst>
          </p:nvPr>
        </p:nvGraphicFramePr>
        <p:xfrm>
          <a:off x="996779" y="1434965"/>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13" name="正方形/長方形 12">
            <a:extLst>
              <a:ext uri="{FF2B5EF4-FFF2-40B4-BE49-F238E27FC236}">
                <a16:creationId xmlns:a16="http://schemas.microsoft.com/office/drawing/2014/main" id="{6AC3A437-2595-FF4C-A6C9-E07DCFC518E1}"/>
              </a:ext>
            </a:extLst>
          </p:cNvPr>
          <p:cNvSpPr/>
          <p:nvPr/>
        </p:nvSpPr>
        <p:spPr>
          <a:xfrm>
            <a:off x="4916491" y="454042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41124F-0734-F44C-85F6-A310A9D32F4C}"/>
              </a:ext>
            </a:extLst>
          </p:cNvPr>
          <p:cNvSpPr txBox="1"/>
          <p:nvPr/>
        </p:nvSpPr>
        <p:spPr>
          <a:xfrm>
            <a:off x="5061633" y="442370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62F4946A-2043-3E48-BA34-747554025BBA}"/>
              </a:ext>
            </a:extLst>
          </p:cNvPr>
          <p:cNvSpPr/>
          <p:nvPr/>
        </p:nvSpPr>
        <p:spPr>
          <a:xfrm>
            <a:off x="6039879" y="454042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A1CA2C6-0BE8-F04B-956F-827B826EEE45}"/>
              </a:ext>
            </a:extLst>
          </p:cNvPr>
          <p:cNvSpPr txBox="1"/>
          <p:nvPr/>
        </p:nvSpPr>
        <p:spPr>
          <a:xfrm>
            <a:off x="6185021" y="442370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7" name="角丸四角形 16"/>
          <p:cNvSpPr/>
          <p:nvPr/>
        </p:nvSpPr>
        <p:spPr>
          <a:xfrm>
            <a:off x="1578651" y="5015346"/>
            <a:ext cx="9121339" cy="1471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多く複雑なプログラムのカバレッジ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6764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1456734259"/>
                  </p:ext>
                </p:extLst>
              </p:nvPr>
            </p:nvGraphicFramePr>
            <p:xfrm>
              <a:off x="857787" y="1361871"/>
              <a:ext cx="5200114"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7" y="1361871"/>
                <a:ext cx="5200114" cy="3664365"/>
              </a:xfrm>
              <a:prstGeom prst="rect">
                <a:avLst/>
              </a:prstGeom>
            </p:spPr>
          </p:pic>
        </mc:Fallback>
      </mc:AlternateContent>
      <p:sp>
        <p:nvSpPr>
          <p:cNvPr id="5" name="角丸四角形 4"/>
          <p:cNvSpPr/>
          <p:nvPr/>
        </p:nvSpPr>
        <p:spPr>
          <a:xfrm>
            <a:off x="857787" y="5328827"/>
            <a:ext cx="9837952"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a:t>
            </a:r>
            <a:r>
              <a:rPr lang="ja-JP" altLang="en-US" sz="2800" dirty="0" smtClean="0">
                <a:latin typeface="メイリオ" panose="020B0604030504040204" pitchFamily="50" charset="-128"/>
                <a:ea typeface="メイリオ" panose="020B0604030504040204" pitchFamily="50" charset="-128"/>
              </a:rPr>
              <a:t>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09164" y="1660642"/>
            <a:ext cx="5596431" cy="3508653"/>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考察</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a:t>
            </a:r>
            <a:r>
              <a:rPr lang="ja-JP" altLang="en-US" sz="2200" dirty="0" smtClean="0">
                <a:latin typeface="メイリオ" panose="020B0604030504040204" pitchFamily="50" charset="-128"/>
                <a:ea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rPr>
              <a:t>余分</a:t>
            </a:r>
            <a:r>
              <a:rPr lang="ja-JP" altLang="en-US" sz="2200" dirty="0" smtClean="0">
                <a:latin typeface="メイリオ" panose="020B0604030504040204" pitchFamily="50" charset="-128"/>
                <a:ea typeface="メイリオ" panose="020B0604030504040204" pitchFamily="50" charset="-128"/>
              </a:rPr>
              <a:t>なテスト項目を作成する</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228905068"/>
                  </p:ext>
                </p:extLst>
              </p:nvPr>
            </p:nvGraphicFramePr>
            <p:xfrm>
              <a:off x="991137" y="1323771"/>
              <a:ext cx="4679413"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91137" y="1323771"/>
                <a:ext cx="4679413" cy="3664365"/>
              </a:xfrm>
              <a:prstGeom prst="rect">
                <a:avLst/>
              </a:prstGeom>
            </p:spPr>
          </p:pic>
        </mc:Fallback>
      </mc:AlternateContent>
      <p:sp>
        <p:nvSpPr>
          <p:cNvPr id="5" name="角丸四角形 4"/>
          <p:cNvSpPr/>
          <p:nvPr/>
        </p:nvSpPr>
        <p:spPr>
          <a:xfrm>
            <a:off x="1175286" y="5379627"/>
            <a:ext cx="9670514" cy="11862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作成に多くの時間を</a:t>
            </a:r>
            <a:r>
              <a:rPr lang="ja-JP" altLang="en-US" sz="2800" dirty="0" smtClean="0">
                <a:latin typeface="メイリオ" panose="020B0604030504040204" pitchFamily="50" charset="-128"/>
                <a:ea typeface="メイリオ" panose="020B0604030504040204" pitchFamily="50" charset="-128"/>
              </a:rPr>
              <a:t>費やす</a:t>
            </a:r>
            <a:r>
              <a:rPr lang="en-US" altLang="ja-JP" sz="2800" dirty="0" smtClean="0">
                <a:latin typeface="メイリオ" panose="020B0604030504040204" pitchFamily="50" charset="-128"/>
                <a:ea typeface="メイリオ" panose="020B0604030504040204" pitchFamily="50" charset="-128"/>
              </a:rPr>
              <a:t>(Task1</a:t>
            </a:r>
            <a:r>
              <a:rPr lang="en-US" altLang="ja-JP" sz="2800" dirty="0" smtClean="0">
                <a:latin typeface="メイリオ" panose="020B0604030504040204" pitchFamily="50" charset="-128"/>
                <a:ea typeface="メイリオ" panose="020B0604030504040204" pitchFamily="50" charset="-128"/>
              </a:rPr>
              <a:t>,Task3)</a:t>
            </a:r>
          </a:p>
          <a:p>
            <a:pPr marL="457200" indent="-457200">
              <a:buFont typeface="Arial" panose="020B0604020202020204" pitchFamily="34" charset="0"/>
              <a:buChar char="•"/>
            </a:pP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5821729" y="1524737"/>
            <a:ext cx="4959349" cy="3262432"/>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タスク</a:t>
            </a:r>
            <a:r>
              <a:rPr lang="en-US" altLang="ja-JP" sz="2000" dirty="0" smtClean="0">
                <a:latin typeface="メイリオ" panose="020B0604030504040204" pitchFamily="50" charset="-128"/>
                <a:ea typeface="メイリオ" panose="020B0604030504040204" pitchFamily="50" charset="-128"/>
              </a:rPr>
              <a:t>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3</a:t>
            </a:r>
            <a:r>
              <a:rPr lang="ja-JP" altLang="en-US" sz="2000" dirty="0" smtClean="0">
                <a:latin typeface="メイリオ" panose="020B0604030504040204" pitchFamily="50" charset="-128"/>
                <a:ea typeface="メイリオ" panose="020B0604030504040204" pitchFamily="50" charset="-128"/>
              </a:rPr>
              <a:t>は、タスク完了までの時間が</a:t>
            </a:r>
            <a:r>
              <a:rPr lang="ja-JP" altLang="en-US" sz="2000" dirty="0" smtClean="0">
                <a:latin typeface="メイリオ" panose="020B0604030504040204" pitchFamily="50" charset="-128"/>
                <a:ea typeface="メイリオ" panose="020B0604030504040204" pitchFamily="50" charset="-128"/>
              </a:rPr>
              <a:t>長い</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考察</a:t>
            </a:r>
            <a:r>
              <a:rPr lang="en-US" altLang="ja-JP" sz="2000" dirty="0" smtClean="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タスク</a:t>
            </a:r>
            <a:r>
              <a:rPr lang="en-US" altLang="ja-JP" sz="2000" dirty="0" smtClean="0">
                <a:latin typeface="メイリオ" panose="020B0604030504040204" pitchFamily="50" charset="-128"/>
                <a:ea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rPr>
              <a:t>は、タスク</a:t>
            </a:r>
            <a:r>
              <a:rPr lang="ja-JP" altLang="en-US" sz="2000" dirty="0">
                <a:latin typeface="メイリオ" panose="020B0604030504040204" pitchFamily="50" charset="-128"/>
                <a:ea typeface="メイリオ" panose="020B0604030504040204" pitchFamily="50" charset="-128"/>
              </a:rPr>
              <a:t>完了</a:t>
            </a:r>
            <a:r>
              <a:rPr lang="ja-JP" altLang="en-US" sz="2000" dirty="0" smtClean="0">
                <a:latin typeface="メイリオ" panose="020B0604030504040204" pitchFamily="50" charset="-128"/>
                <a:ea typeface="メイリオ" panose="020B0604030504040204" pitchFamily="50" charset="-128"/>
              </a:rPr>
              <a:t>までの時間が</a:t>
            </a:r>
            <a:r>
              <a:rPr lang="ja-JP" altLang="en-US" sz="2000" dirty="0" smtClean="0">
                <a:latin typeface="メイリオ" panose="020B0604030504040204" pitchFamily="50" charset="-128"/>
                <a:ea typeface="メイリオ" panose="020B0604030504040204" pitchFamily="50" charset="-128"/>
              </a:rPr>
              <a:t>短い</a:t>
            </a:r>
            <a:endParaRPr lang="en-US" altLang="ja-JP" sz="20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000" dirty="0" smtClean="0">
                <a:latin typeface="メイリオ" panose="020B0604030504040204" pitchFamily="50" charset="-128"/>
                <a:ea typeface="メイリオ" panose="020B0604030504040204" pitchFamily="50" charset="-128"/>
              </a:rPr>
              <a:t>手作業の場合</a:t>
            </a:r>
            <a:r>
              <a:rPr lang="ja-JP" altLang="en-US" sz="2000" dirty="0" smtClean="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余分</a:t>
            </a:r>
            <a:r>
              <a:rPr lang="ja-JP" altLang="en-US" sz="2000" dirty="0" smtClean="0">
                <a:latin typeface="メイリオ" panose="020B0604030504040204" pitchFamily="50" charset="-128"/>
                <a:ea typeface="メイリオ" panose="020B0604030504040204" pitchFamily="50" charset="-128"/>
              </a:rPr>
              <a:t>なテスト項目を作成する</a:t>
            </a: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457968" y="49500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03110" y="48333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557768" y="49500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02910" y="48333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007374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30%~50%</a:t>
            </a:r>
            <a:r>
              <a:rPr lang="ja-JP" altLang="en-US" sz="2400" dirty="0" smtClean="0">
                <a:latin typeface="メイリオ" panose="020B0604030504040204" pitchFamily="50" charset="-128"/>
                <a:ea typeface="メイリオ" panose="020B0604030504040204" pitchFamily="50" charset="-128"/>
              </a:rPr>
              <a:t>を占めると言われている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455174" y="5440922"/>
            <a:ext cx="93757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テストスメルの数が少なく、</a:t>
            </a:r>
            <a:r>
              <a:rPr lang="ja-JP" altLang="en-US" sz="2800" dirty="0" smtClean="0">
                <a:latin typeface="メイリオ" panose="020B0604030504040204" pitchFamily="50" charset="-128"/>
                <a:ea typeface="メイリオ" panose="020B0604030504040204" pitchFamily="50" charset="-128"/>
              </a:rPr>
              <a:t>品質</a:t>
            </a:r>
            <a:r>
              <a:rPr lang="ja-JP" altLang="en-US" sz="2800" dirty="0" smtClean="0">
                <a:latin typeface="メイリオ" panose="020B0604030504040204" pitchFamily="50" charset="-128"/>
                <a:ea typeface="メイリオ" panose="020B0604030504040204" pitchFamily="50" charset="-128"/>
              </a:rPr>
              <a:t>の高い</a:t>
            </a:r>
            <a:r>
              <a:rPr lang="ja-JP" altLang="en-US" sz="2800" dirty="0" smtClean="0">
                <a:latin typeface="メイリオ" panose="020B0604030504040204" pitchFamily="50" charset="-128"/>
                <a:ea typeface="メイリオ" panose="020B0604030504040204" pitchFamily="50" charset="-128"/>
              </a:rPr>
              <a:t>テストコードの作成を支援できる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smtClean="0"/>
              <a:t>テストコードの良くない実装を表す</a:t>
            </a:r>
            <a:r>
              <a:rPr lang="ja-JP" altLang="en-US" sz="2800" dirty="0" smtClean="0">
                <a:solidFill>
                  <a:srgbClr val="FF0000"/>
                </a:solidFill>
              </a:rPr>
              <a:t>テストスメルが多い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136669"/>
            <a:ext cx="3927616" cy="411133"/>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1419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223300"/>
            <a:ext cx="10453619"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命名規則に従った可読性の高いテストコードを利用できる</a:t>
            </a:r>
            <a:endParaRPr lang="en-US" altLang="ja-JP" sz="2600" dirty="0" smtClean="0"/>
          </a:p>
          <a:p>
            <a:pPr marL="0" indent="0">
              <a:buNone/>
            </a:pPr>
            <a:endParaRPr kumimoji="1" lang="en-US" altLang="ja-JP" sz="100" dirty="0" smtClean="0"/>
          </a:p>
          <a:p>
            <a:r>
              <a:rPr lang="ja-JP" altLang="en-US" sz="3000" b="1" dirty="0" smtClean="0"/>
              <a:t>アイディア</a:t>
            </a:r>
            <a:endParaRPr lang="en-US" altLang="ja-JP" sz="3000" dirty="0"/>
          </a:p>
          <a:p>
            <a:pPr lvl="1"/>
            <a:r>
              <a:rPr lang="ja-JP" altLang="en-US" sz="2600" dirty="0" smtClean="0"/>
              <a:t>類似</a:t>
            </a:r>
            <a:r>
              <a:rPr lang="ja-JP" altLang="en-US" sz="2600" dirty="0" smtClean="0"/>
              <a:t>するコード間でテストコードを</a:t>
            </a:r>
            <a:r>
              <a:rPr lang="ja-JP" altLang="en-US" sz="2600" dirty="0" smtClean="0"/>
              <a:t>再利用</a:t>
            </a:r>
            <a:endParaRPr lang="en-US" altLang="ja-JP" sz="2600" dirty="0" smtClean="0"/>
          </a:p>
          <a:p>
            <a:pPr lvl="1"/>
            <a:r>
              <a:rPr lang="ja-JP" altLang="en-US" sz="2600" dirty="0" smtClean="0"/>
              <a:t>テストスメルを検出し、品質の高いテストコードを推薦</a:t>
            </a:r>
            <a:endParaRPr lang="en-US" altLang="ja-JP" sz="2600" dirty="0"/>
          </a:p>
        </p:txBody>
      </p:sp>
      <p:sp>
        <p:nvSpPr>
          <p:cNvPr id="5" name="フローチャート: 代替処理 4"/>
          <p:cNvSpPr/>
          <p:nvPr/>
        </p:nvSpPr>
        <p:spPr>
          <a:xfrm>
            <a:off x="3841666" y="55687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2426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6617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3302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6687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3266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60340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50894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50858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8633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7556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8512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5404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60820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8605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7062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2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04848" y="5125792"/>
            <a:ext cx="8878870" cy="1454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多いプログラム</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テストカバレッジ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1" name="グラフ 10"/>
              <p:cNvGraphicFramePr/>
              <p:nvPr>
                <p:extLst>
                  <p:ext uri="{D42A27DB-BD31-4B8C-83A1-F6EECF244321}">
                    <p14:modId xmlns:p14="http://schemas.microsoft.com/office/powerpoint/2010/main" val="766083518"/>
                  </p:ext>
                </p:extLst>
              </p:nvPr>
            </p:nvGraphicFramePr>
            <p:xfrm>
              <a:off x="6202924" y="1424141"/>
              <a:ext cx="4676887" cy="3163074"/>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1" name="グラフ 10"/>
              <p:cNvPicPr>
                <a:picLocks noGrp="1" noRot="1" noChangeAspect="1" noMove="1" noResize="1" noEditPoints="1" noAdjustHandles="1" noChangeArrowheads="1" noChangeShapeType="1"/>
              </p:cNvPicPr>
              <p:nvPr/>
            </p:nvPicPr>
            <p:blipFill>
              <a:blip r:embed="rId4"/>
              <a:stretch>
                <a:fillRect/>
              </a:stretch>
            </p:blipFill>
            <p:spPr>
              <a:xfrm>
                <a:off x="6202924" y="1424141"/>
                <a:ext cx="4676887" cy="3163074"/>
              </a:xfrm>
              <a:prstGeom prst="rect">
                <a:avLst/>
              </a:prstGeom>
            </p:spPr>
          </p:pic>
        </mc:Fallback>
      </mc:AlternateContent>
      <mc:AlternateContent xmlns:mc="http://schemas.openxmlformats.org/markup-compatibility/2006" xmlns:cx="http://schemas.microsoft.com/office/drawing/2014/chartex">
        <mc:Choice Requires="cx">
          <p:graphicFrame>
            <p:nvGraphicFramePr>
              <p:cNvPr id="12" name="グラフ 11"/>
              <p:cNvGraphicFramePr/>
              <p:nvPr>
                <p:extLst>
                  <p:ext uri="{D42A27DB-BD31-4B8C-83A1-F6EECF244321}">
                    <p14:modId xmlns:p14="http://schemas.microsoft.com/office/powerpoint/2010/main" val="1028472940"/>
                  </p:ext>
                </p:extLst>
              </p:nvPr>
            </p:nvGraphicFramePr>
            <p:xfrm>
              <a:off x="1203661" y="1424141"/>
              <a:ext cx="4432993" cy="3102757"/>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12" name="グラフ 11"/>
              <p:cNvPicPr>
                <a:picLocks noGrp="1" noRot="1" noChangeAspect="1" noMove="1" noResize="1" noEditPoints="1" noAdjustHandles="1" noChangeArrowheads="1" noChangeShapeType="1"/>
              </p:cNvPicPr>
              <p:nvPr/>
            </p:nvPicPr>
            <p:blipFill>
              <a:blip r:embed="rId6"/>
              <a:stretch>
                <a:fillRect/>
              </a:stretch>
            </p:blipFill>
            <p:spPr>
              <a:xfrm>
                <a:off x="1203661" y="1424141"/>
                <a:ext cx="4432993" cy="3102757"/>
              </a:xfrm>
              <a:prstGeom prst="rect">
                <a:avLst/>
              </a:prstGeom>
            </p:spPr>
          </p:pic>
        </mc:Fallback>
      </mc:AlternateContent>
    </p:spTree>
    <p:extLst>
      <p:ext uri="{BB962C8B-B14F-4D97-AF65-F5344CB8AC3E}">
        <p14:creationId xmlns:p14="http://schemas.microsoft.com/office/powerpoint/2010/main" val="797752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テストスメルの数が少なく品質の高いテストコード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4036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775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966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651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036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615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689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243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207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982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905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861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753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169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954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411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0529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テストスメルを検出し、品質の高いテストコード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3909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648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839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524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4909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488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562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116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080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855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778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734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626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042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827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284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164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NiCad[3]</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6" y="5929231"/>
            <a:ext cx="4005159"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類似</a:t>
            </a:r>
            <a:r>
              <a:rPr lang="ja-JP" altLang="en-US" sz="2200" dirty="0" smtClean="0">
                <a:latin typeface="メイリオ" panose="020B0604030504040204" pitchFamily="50" charset="-128"/>
                <a:ea typeface="メイリオ" panose="020B0604030504040204" pitchFamily="50" charset="-128"/>
              </a:rPr>
              <a:t>コード片</a:t>
            </a:r>
            <a:r>
              <a:rPr lang="en-US" altLang="ja-JP" sz="2200" dirty="0" smtClean="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テスト対象</a:t>
            </a:r>
            <a:r>
              <a:rPr lang="en-US" altLang="ja-JP" sz="2200" dirty="0" smtClean="0">
                <a:latin typeface="メイリオ" panose="020B0604030504040204" pitchFamily="50" charset="-128"/>
                <a:ea typeface="メイリオ" panose="020B0604030504040204" pitchFamily="50" charset="-128"/>
              </a:rPr>
              <a:t>)</a:t>
            </a:r>
            <a:endParaRPr kumimoji="1" lang="ja-JP" altLang="en-US" sz="22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4" y="5929232"/>
            <a:ext cx="1908387"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テストコード</a:t>
            </a:r>
            <a:endParaRPr kumimoji="1" lang="ja-JP" altLang="en-US" sz="22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1787335" y="3203509"/>
            <a:ext cx="3028479"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825858" y="3203509"/>
            <a:ext cx="3595338"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CalcPriceTest</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19539</TotalTime>
  <Words>16911</Words>
  <Application>Microsoft Office PowerPoint</Application>
  <PresentationFormat>ワイド画面</PresentationFormat>
  <Paragraphs>1992</Paragraphs>
  <Slides>84</Slides>
  <Notes>72</Notes>
  <HiddenSlides>51</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84</vt:i4>
      </vt:variant>
    </vt:vector>
  </HeadingPairs>
  <TitlesOfParts>
    <vt:vector size="97"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提案ツール: SuiteRec</vt:lpstr>
      <vt:lpstr>SuiteRecの概要</vt:lpstr>
      <vt:lpstr>Step1: 類似コード片の検出</vt:lpstr>
      <vt:lpstr>Step2: テストコードの検索</vt:lpstr>
      <vt:lpstr>Step3: テストスメルの検出</vt:lpstr>
      <vt:lpstr>Step3: テストスメルの検出</vt:lpstr>
      <vt:lpstr>Step4: 推薦されるテストコードの順位付け</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自動生成ツールにおける課題</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提案ツール: SuiteRec</vt:lpstr>
      <vt:lpstr>RQ2. SuiteRecは、テストコードの作成時間を 　　　削減できるか？</vt:lpstr>
      <vt:lpstr>評価実験</vt:lpstr>
      <vt:lpstr>RQ1. SuiteRecは、高いカバレッジを持つ         テストコードの作成を支援できるか？</vt:lpstr>
      <vt:lpstr>RQ1. SuiteRecは、高いカバレッジを持つ         テストコードの作成を支援できるか？</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581</cp:revision>
  <dcterms:created xsi:type="dcterms:W3CDTF">2020-01-21T13:07:49Z</dcterms:created>
  <dcterms:modified xsi:type="dcterms:W3CDTF">2020-02-06T08:19:30Z</dcterms:modified>
</cp:coreProperties>
</file>